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Open Sans" panose="020B0606030504020204" pitchFamily="34"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2504e26e3e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2504e26e3e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17dc2bcb5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17dc2bcb5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2504e26e3e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2504e26e3e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17dc2bcb55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17dc2bcb55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17dc2bcb5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17dc2bcb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17dc2bcb55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17dc2bcb5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0" y="862625"/>
            <a:ext cx="8520600" cy="19347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rmAutofit/>
          </a:bodyPr>
          <a:lstStyle/>
          <a:p>
            <a:pPr marL="0" lvl="0" indent="0" algn="ctr" rtl="0">
              <a:spcBef>
                <a:spcPts val="0"/>
              </a:spcBef>
              <a:spcAft>
                <a:spcPts val="0"/>
              </a:spcAft>
              <a:buNone/>
            </a:pPr>
            <a:r>
              <a:rPr lang="iw" sz="2850" b="1">
                <a:solidFill>
                  <a:srgbClr val="202124"/>
                </a:solidFill>
                <a:highlight>
                  <a:srgbClr val="FFFFFF"/>
                </a:highlight>
              </a:rPr>
              <a:t>Cortica/LEAN.AI Product Engineer Candidate Home Assignment</a:t>
            </a:r>
            <a:endParaRPr sz="6400" b="1"/>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iw" sz="1600"/>
              <a:t>Prepared by Or Perez</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180000" y="830725"/>
            <a:ext cx="6190500" cy="40524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rmAutofit fontScale="90000"/>
          </a:bodyPr>
          <a:lstStyle/>
          <a:p>
            <a:pPr marL="914400" lvl="0" indent="0" algn="l" rtl="0">
              <a:spcBef>
                <a:spcPts val="0"/>
              </a:spcBef>
              <a:spcAft>
                <a:spcPts val="0"/>
              </a:spcAft>
              <a:buClr>
                <a:schemeClr val="dk1"/>
              </a:buClr>
              <a:buSzPct val="53225"/>
              <a:buFont typeface="Arial"/>
              <a:buNone/>
            </a:pPr>
            <a:endParaRPr sz="2066"/>
          </a:p>
          <a:p>
            <a:pPr marL="914400" lvl="0" indent="-328612" algn="l" rtl="0">
              <a:spcBef>
                <a:spcPts val="0"/>
              </a:spcBef>
              <a:spcAft>
                <a:spcPts val="0"/>
              </a:spcAft>
              <a:buSzPct val="100000"/>
              <a:buChar char="●"/>
            </a:pPr>
            <a:r>
              <a:rPr lang="iw" sz="1750" b="1" i="1"/>
              <a:t>BBox - bounding box</a:t>
            </a:r>
            <a:r>
              <a:rPr lang="iw" sz="1750" i="1"/>
              <a:t>: </a:t>
            </a:r>
            <a:r>
              <a:rPr lang="iw" sz="1750" i="1">
                <a:solidFill>
                  <a:srgbClr val="4A4A4A"/>
                </a:solidFill>
                <a:highlight>
                  <a:schemeClr val="lt1"/>
                </a:highlight>
              </a:rPr>
              <a:t>A bounding box is an imaginary rectangle that serves as a point of reference for object detection and creates a collision box for that object.</a:t>
            </a:r>
            <a:endParaRPr sz="1750" i="1"/>
          </a:p>
          <a:p>
            <a:pPr marL="914400" lvl="0" indent="-328612" algn="l" rtl="0">
              <a:spcBef>
                <a:spcPts val="0"/>
              </a:spcBef>
              <a:spcAft>
                <a:spcPts val="0"/>
              </a:spcAft>
              <a:buSzPct val="100000"/>
              <a:buChar char="●"/>
            </a:pPr>
            <a:r>
              <a:rPr lang="iw" sz="1750" b="1" i="1"/>
              <a:t>GT - Ground truth</a:t>
            </a:r>
            <a:r>
              <a:rPr lang="iw" sz="1750" i="1"/>
              <a:t>:</a:t>
            </a:r>
            <a:br>
              <a:rPr lang="iw" sz="1750" i="1"/>
            </a:br>
            <a:r>
              <a:rPr lang="iw" sz="1750" i="1">
                <a:solidFill>
                  <a:srgbClr val="202124"/>
                </a:solidFill>
                <a:highlight>
                  <a:schemeClr val="lt1"/>
                </a:highlight>
              </a:rPr>
              <a:t>Ground truth is information that is known to be real or true, provided by direct observation and measurement (i.e. empirical evidence) as opposed to information provided by inference.</a:t>
            </a:r>
            <a:endParaRPr sz="1750" i="1"/>
          </a:p>
          <a:p>
            <a:pPr marL="914400" lvl="0" indent="-328612" algn="l" rtl="0">
              <a:spcBef>
                <a:spcPts val="0"/>
              </a:spcBef>
              <a:spcAft>
                <a:spcPts val="0"/>
              </a:spcAft>
              <a:buSzPct val="100000"/>
              <a:buChar char="●"/>
            </a:pPr>
            <a:r>
              <a:rPr lang="iw" sz="1750" b="1" i="1"/>
              <a:t>Detections</a:t>
            </a:r>
            <a:r>
              <a:rPr lang="iw" sz="1750" i="1"/>
              <a:t> - the system bounding boxes outputs. </a:t>
            </a:r>
            <a:endParaRPr sz="1750" i="1"/>
          </a:p>
          <a:p>
            <a:pPr marL="0" lvl="0" indent="0" algn="l" rtl="0">
              <a:spcBef>
                <a:spcPts val="0"/>
              </a:spcBef>
              <a:spcAft>
                <a:spcPts val="0"/>
              </a:spcAft>
              <a:buClr>
                <a:schemeClr val="dk1"/>
              </a:buClr>
              <a:buSzPct val="62857"/>
              <a:buFont typeface="Arial"/>
              <a:buNone/>
            </a:pPr>
            <a:endParaRPr sz="1750" i="1"/>
          </a:p>
          <a:p>
            <a:pPr marL="457200" lvl="0" indent="-328612" algn="l" rtl="0">
              <a:spcBef>
                <a:spcPts val="0"/>
              </a:spcBef>
              <a:spcAft>
                <a:spcPts val="0"/>
              </a:spcAft>
              <a:buSzPct val="100000"/>
              <a:buChar char="●"/>
            </a:pPr>
            <a:r>
              <a:rPr lang="iw" sz="1750" b="1" i="1"/>
              <a:t>IoU</a:t>
            </a:r>
            <a:r>
              <a:rPr lang="iw" sz="1750" i="1"/>
              <a:t> - Intersection over Union (IoU) - measures similarity between finite sample sets. comes to help us determine the precision or truth of the object detected.</a:t>
            </a:r>
            <a:endParaRPr sz="1750" i="1"/>
          </a:p>
          <a:p>
            <a:pPr marL="0" lvl="0" indent="0" algn="l" rtl="0">
              <a:spcBef>
                <a:spcPts val="0"/>
              </a:spcBef>
              <a:spcAft>
                <a:spcPts val="0"/>
              </a:spcAft>
              <a:buNone/>
            </a:pPr>
            <a:endParaRPr sz="2066"/>
          </a:p>
          <a:p>
            <a:pPr marL="0" lvl="0" indent="0" algn="ctr" rtl="0">
              <a:spcBef>
                <a:spcPts val="0"/>
              </a:spcBef>
              <a:spcAft>
                <a:spcPts val="0"/>
              </a:spcAft>
              <a:buNone/>
            </a:pPr>
            <a:endParaRPr/>
          </a:p>
        </p:txBody>
      </p:sp>
      <p:sp>
        <p:nvSpPr>
          <p:cNvPr id="61" name="Google Shape;61;p14"/>
          <p:cNvSpPr txBox="1"/>
          <p:nvPr/>
        </p:nvSpPr>
        <p:spPr>
          <a:xfrm>
            <a:off x="2504150" y="322825"/>
            <a:ext cx="3340800" cy="507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w" sz="2100" b="1">
                <a:latin typeface="Open Sans"/>
                <a:ea typeface="Open Sans"/>
                <a:cs typeface="Open Sans"/>
                <a:sym typeface="Open Sans"/>
              </a:rPr>
              <a:t>Terminology</a:t>
            </a:r>
            <a:endParaRPr sz="2100" b="1">
              <a:latin typeface="Open Sans"/>
              <a:ea typeface="Open Sans"/>
              <a:cs typeface="Open Sans"/>
              <a:sym typeface="Open Sans"/>
            </a:endParaRPr>
          </a:p>
        </p:txBody>
      </p:sp>
      <p:pic>
        <p:nvPicPr>
          <p:cNvPr id="62" name="Google Shape;62;p14"/>
          <p:cNvPicPr preferRelativeResize="0"/>
          <p:nvPr/>
        </p:nvPicPr>
        <p:blipFill>
          <a:blip r:embed="rId3">
            <a:alphaModFix/>
          </a:blip>
          <a:stretch>
            <a:fillRect/>
          </a:stretch>
        </p:blipFill>
        <p:spPr>
          <a:xfrm>
            <a:off x="6425350" y="106150"/>
            <a:ext cx="2527875" cy="2280175"/>
          </a:xfrm>
          <a:prstGeom prst="rect">
            <a:avLst/>
          </a:prstGeom>
          <a:noFill/>
          <a:ln>
            <a:noFill/>
          </a:ln>
        </p:spPr>
      </p:pic>
      <p:pic>
        <p:nvPicPr>
          <p:cNvPr id="63" name="Google Shape;63;p14"/>
          <p:cNvPicPr preferRelativeResize="0"/>
          <p:nvPr/>
        </p:nvPicPr>
        <p:blipFill>
          <a:blip r:embed="rId4">
            <a:alphaModFix/>
          </a:blip>
          <a:stretch>
            <a:fillRect/>
          </a:stretch>
        </p:blipFill>
        <p:spPr>
          <a:xfrm>
            <a:off x="6425350" y="2515325"/>
            <a:ext cx="2718651" cy="2367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ctrTitle"/>
          </p:nvPr>
        </p:nvSpPr>
        <p:spPr>
          <a:xfrm>
            <a:off x="271400" y="130500"/>
            <a:ext cx="8520600" cy="532800"/>
          </a:xfrm>
          <a:prstGeom prst="rect">
            <a:avLst/>
          </a:prstGeom>
        </p:spPr>
        <p:txBody>
          <a:bodyPr spcFirstLastPara="1" wrap="square" lIns="91425" tIns="91425" rIns="91425" bIns="91425" anchor="b" anchorCtr="0">
            <a:normAutofit/>
          </a:bodyPr>
          <a:lstStyle/>
          <a:p>
            <a:pPr marL="0" lvl="0" indent="0" algn="ctr" rtl="0">
              <a:lnSpc>
                <a:spcPct val="130000"/>
              </a:lnSpc>
              <a:spcBef>
                <a:spcPts val="0"/>
              </a:spcBef>
              <a:spcAft>
                <a:spcPts val="3000"/>
              </a:spcAft>
              <a:buClr>
                <a:schemeClr val="dk1"/>
              </a:buClr>
              <a:buSzPts val="1100"/>
              <a:buFont typeface="Arial"/>
              <a:buNone/>
            </a:pPr>
            <a:r>
              <a:rPr lang="iw" sz="2100" b="1">
                <a:highlight>
                  <a:srgbClr val="FFFFFF"/>
                </a:highlight>
              </a:rPr>
              <a:t>Bounding Boxes and positioning precision</a:t>
            </a:r>
            <a:endParaRPr sz="5600" b="1"/>
          </a:p>
        </p:txBody>
      </p:sp>
      <p:sp>
        <p:nvSpPr>
          <p:cNvPr id="69" name="Google Shape;69;p15"/>
          <p:cNvSpPr txBox="1">
            <a:spLocks noGrp="1"/>
          </p:cNvSpPr>
          <p:nvPr>
            <p:ph type="subTitle" idx="1"/>
          </p:nvPr>
        </p:nvSpPr>
        <p:spPr>
          <a:xfrm>
            <a:off x="185400" y="711675"/>
            <a:ext cx="8773200" cy="406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w" sz="1600" i="1">
                <a:solidFill>
                  <a:srgbClr val="4A4A4A"/>
                </a:solidFill>
                <a:highlight>
                  <a:srgbClr val="FFFFFF"/>
                </a:highlight>
              </a:rPr>
              <a:t>But how does </a:t>
            </a:r>
            <a:r>
              <a:rPr lang="iw" sz="1600" b="1" i="1">
                <a:solidFill>
                  <a:srgbClr val="4A4A4A"/>
                </a:solidFill>
                <a:highlight>
                  <a:srgbClr val="FFFFFF"/>
                </a:highlight>
              </a:rPr>
              <a:t>object detection</a:t>
            </a:r>
            <a:r>
              <a:rPr lang="iw" sz="1600" i="1">
                <a:solidFill>
                  <a:srgbClr val="4A4A4A"/>
                </a:solidFill>
                <a:highlight>
                  <a:srgbClr val="FFFFFF"/>
                </a:highlight>
              </a:rPr>
              <a:t> work in relation to bounding boxes? Answering this question requires looking at object detection as two components: object classification and object localization. In other words, to detect an object in an image, the computer needs to know what it is and where it is.</a:t>
            </a:r>
            <a:endParaRPr sz="1600" i="1">
              <a:solidFill>
                <a:srgbClr val="4A4A4A"/>
              </a:solidFill>
              <a:highlight>
                <a:srgbClr val="FFFFFF"/>
              </a:highlight>
            </a:endParaRPr>
          </a:p>
          <a:p>
            <a:pPr marL="0" lvl="0" indent="0" algn="l" rtl="0">
              <a:spcBef>
                <a:spcPts val="0"/>
              </a:spcBef>
              <a:spcAft>
                <a:spcPts val="0"/>
              </a:spcAft>
              <a:buNone/>
            </a:pPr>
            <a:endParaRPr sz="1600" i="1">
              <a:solidFill>
                <a:srgbClr val="4A4A4A"/>
              </a:solidFill>
              <a:highlight>
                <a:srgbClr val="FFFFFF"/>
              </a:highlight>
            </a:endParaRPr>
          </a:p>
          <a:p>
            <a:pPr marL="0" lvl="0" indent="0" algn="l" rtl="0">
              <a:spcBef>
                <a:spcPts val="0"/>
              </a:spcBef>
              <a:spcAft>
                <a:spcPts val="0"/>
              </a:spcAft>
              <a:buNone/>
            </a:pPr>
            <a:r>
              <a:rPr lang="iw" sz="1600" i="1">
                <a:solidFill>
                  <a:srgbClr val="4A4A4A"/>
                </a:solidFill>
                <a:highlight>
                  <a:srgbClr val="FFFFFF"/>
                </a:highlight>
              </a:rPr>
              <a:t>In the attached video shown an example the model detection outputs. As we can see, the anotannotator is drawing bounding boxes around objects as vehicles, signs and humas on each frame and label them by Object class (color for each kind of object) together with </a:t>
            </a:r>
            <a:r>
              <a:rPr lang="iw" sz="1600" i="1">
                <a:solidFill>
                  <a:srgbClr val="333333"/>
                </a:solidFill>
                <a:highlight>
                  <a:srgbClr val="FFFFFF"/>
                </a:highlight>
              </a:rPr>
              <a:t>quantitative</a:t>
            </a:r>
            <a:r>
              <a:rPr lang="iw" sz="1600" i="1">
                <a:solidFill>
                  <a:srgbClr val="4A4A4A"/>
                </a:solidFill>
                <a:highlight>
                  <a:srgbClr val="FFFFFF"/>
                </a:highlight>
              </a:rPr>
              <a:t> info indicates the confidence level of the system. IOU threshold in as it seems in the clip is around 0.8 - higher than this the label box turns green (means it a good match conclude high accuracy).</a:t>
            </a:r>
            <a:br>
              <a:rPr lang="iw" sz="1600" i="1">
                <a:solidFill>
                  <a:srgbClr val="4A4A4A"/>
                </a:solidFill>
                <a:highlight>
                  <a:srgbClr val="FFFFFF"/>
                </a:highlight>
              </a:rPr>
            </a:br>
            <a:endParaRPr sz="1600" i="1">
              <a:solidFill>
                <a:srgbClr val="4A4A4A"/>
              </a:solidFill>
              <a:highlight>
                <a:srgbClr val="FFFFFF"/>
              </a:highlight>
            </a:endParaRPr>
          </a:p>
          <a:p>
            <a:pPr marL="0" lvl="0" indent="0" algn="l" rtl="0">
              <a:spcBef>
                <a:spcPts val="0"/>
              </a:spcBef>
              <a:spcAft>
                <a:spcPts val="0"/>
              </a:spcAft>
              <a:buNone/>
            </a:pPr>
            <a:r>
              <a:rPr lang="iw" sz="1600" i="1">
                <a:solidFill>
                  <a:srgbClr val="4A4A4A"/>
                </a:solidFill>
                <a:highlight>
                  <a:srgbClr val="FFFFFF"/>
                </a:highlight>
              </a:rPr>
              <a:t>This helps train an algorithm to understand what vehicles look like.</a:t>
            </a:r>
            <a:r>
              <a:rPr lang="iw" sz="1600">
                <a:solidFill>
                  <a:srgbClr val="4A4A4A"/>
                </a:solidFill>
                <a:highlight>
                  <a:srgbClr val="FFFFFF"/>
                </a:highlight>
              </a:rPr>
              <a:t> </a:t>
            </a:r>
            <a:r>
              <a:rPr lang="iw" sz="1600" b="1" i="1">
                <a:solidFill>
                  <a:srgbClr val="292929"/>
                </a:solidFill>
                <a:highlight>
                  <a:srgbClr val="FFFFFF"/>
                </a:highlight>
              </a:rPr>
              <a:t>Object detection</a:t>
            </a:r>
            <a:r>
              <a:rPr lang="iw" sz="1600" i="1">
                <a:solidFill>
                  <a:srgbClr val="292929"/>
                </a:solidFill>
                <a:highlight>
                  <a:srgbClr val="FFFFFF"/>
                </a:highlight>
              </a:rPr>
              <a:t> is a computer vision technique that allows us to </a:t>
            </a:r>
            <a:r>
              <a:rPr lang="iw" sz="1600" b="1" i="1">
                <a:solidFill>
                  <a:srgbClr val="292929"/>
                </a:solidFill>
                <a:highlight>
                  <a:srgbClr val="FFFFFF"/>
                </a:highlight>
              </a:rPr>
              <a:t>identify, locate, </a:t>
            </a:r>
            <a:r>
              <a:rPr lang="iw" sz="1600" i="1">
                <a:solidFill>
                  <a:srgbClr val="292929"/>
                </a:solidFill>
                <a:highlight>
                  <a:srgbClr val="FFFFFF"/>
                </a:highlight>
              </a:rPr>
              <a:t>and </a:t>
            </a:r>
            <a:r>
              <a:rPr lang="iw" sz="1600" b="1" i="1">
                <a:solidFill>
                  <a:srgbClr val="292929"/>
                </a:solidFill>
                <a:highlight>
                  <a:srgbClr val="FFFFFF"/>
                </a:highlight>
              </a:rPr>
              <a:t>track objects</a:t>
            </a:r>
            <a:r>
              <a:rPr lang="iw" sz="1600" i="1">
                <a:solidFill>
                  <a:srgbClr val="292929"/>
                </a:solidFill>
                <a:highlight>
                  <a:srgbClr val="FFFFFF"/>
                </a:highlight>
              </a:rPr>
              <a:t> in an image or a video. With this kind of identification, localization, and tracking, </a:t>
            </a:r>
            <a:r>
              <a:rPr lang="iw" sz="1600" b="1" i="1">
                <a:solidFill>
                  <a:srgbClr val="292929"/>
                </a:solidFill>
                <a:highlight>
                  <a:srgbClr val="FFFFFF"/>
                </a:highlight>
              </a:rPr>
              <a:t>object detection</a:t>
            </a:r>
            <a:r>
              <a:rPr lang="iw" sz="1600" i="1">
                <a:solidFill>
                  <a:srgbClr val="292929"/>
                </a:solidFill>
                <a:highlight>
                  <a:srgbClr val="FFFFFF"/>
                </a:highlight>
              </a:rPr>
              <a:t> can count </a:t>
            </a:r>
            <a:r>
              <a:rPr lang="iw" sz="1600" b="1" i="1">
                <a:solidFill>
                  <a:srgbClr val="292929"/>
                </a:solidFill>
                <a:highlight>
                  <a:srgbClr val="FFFFFF"/>
                </a:highlight>
              </a:rPr>
              <a:t>objects</a:t>
            </a:r>
            <a:r>
              <a:rPr lang="iw" sz="1600" i="1">
                <a:solidFill>
                  <a:srgbClr val="292929"/>
                </a:solidFill>
                <a:highlight>
                  <a:srgbClr val="FFFFFF"/>
                </a:highlight>
              </a:rPr>
              <a:t> in a scene and determine and track their precise locations while accurately labeling them.</a:t>
            </a:r>
            <a:endParaRPr sz="1600">
              <a:solidFill>
                <a:srgbClr val="4A4A4A"/>
              </a:solidFill>
              <a:highlight>
                <a:schemeClr val="lt1"/>
              </a:highlight>
            </a:endParaRPr>
          </a:p>
          <a:p>
            <a:pPr marL="0" lvl="0" indent="0" algn="l" rtl="0">
              <a:spcBef>
                <a:spcPts val="0"/>
              </a:spcBef>
              <a:spcAft>
                <a:spcPts val="0"/>
              </a:spcAft>
              <a:buNone/>
            </a:pPr>
            <a:endParaRPr sz="1600" i="1">
              <a:solidFill>
                <a:srgbClr val="292929"/>
              </a:solidFill>
              <a:highlight>
                <a:srgbClr val="FFFFFF"/>
              </a:highlight>
            </a:endParaRPr>
          </a:p>
          <a:p>
            <a:pPr marL="0" lvl="0" indent="0" algn="l" rtl="0">
              <a:spcBef>
                <a:spcPts val="0"/>
              </a:spcBef>
              <a:spcAft>
                <a:spcPts val="0"/>
              </a:spcAft>
              <a:buNone/>
            </a:pPr>
            <a:endParaRPr sz="1600">
              <a:solidFill>
                <a:srgbClr val="4A4A4A"/>
              </a:solidFill>
              <a:highlight>
                <a:srgbClr val="FFFFFF"/>
              </a:highlight>
            </a:endParaRPr>
          </a:p>
          <a:p>
            <a:pPr marL="0" lvl="0" indent="0" algn="l" rtl="0">
              <a:spcBef>
                <a:spcPts val="0"/>
              </a:spcBef>
              <a:spcAft>
                <a:spcPts val="0"/>
              </a:spcAft>
              <a:buNone/>
            </a:pPr>
            <a:endParaRPr sz="1600">
              <a:solidFill>
                <a:srgbClr val="4A4A4A"/>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5" name="Google Shape;75;p16"/>
          <p:cNvPicPr preferRelativeResize="0"/>
          <p:nvPr/>
        </p:nvPicPr>
        <p:blipFill>
          <a:blip r:embed="rId3">
            <a:alphaModFix/>
          </a:blip>
          <a:stretch>
            <a:fillRect/>
          </a:stretch>
        </p:blipFill>
        <p:spPr>
          <a:xfrm>
            <a:off x="168250" y="1862325"/>
            <a:ext cx="4160500" cy="3111875"/>
          </a:xfrm>
          <a:prstGeom prst="rect">
            <a:avLst/>
          </a:prstGeom>
          <a:noFill/>
          <a:ln>
            <a:noFill/>
          </a:ln>
        </p:spPr>
      </p:pic>
      <p:sp>
        <p:nvSpPr>
          <p:cNvPr id="76" name="Google Shape;76;p16"/>
          <p:cNvSpPr txBox="1"/>
          <p:nvPr/>
        </p:nvSpPr>
        <p:spPr>
          <a:xfrm>
            <a:off x="241800" y="298300"/>
            <a:ext cx="8902200" cy="1508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w" sz="1600" b="1" i="1"/>
              <a:t>Let take an example:</a:t>
            </a:r>
            <a:endParaRPr sz="1600" b="1" i="1"/>
          </a:p>
          <a:p>
            <a:pPr marL="0" lvl="0" indent="0" algn="l" rtl="0">
              <a:spcBef>
                <a:spcPts val="0"/>
              </a:spcBef>
              <a:spcAft>
                <a:spcPts val="0"/>
              </a:spcAft>
              <a:buNone/>
            </a:pPr>
            <a:endParaRPr i="1"/>
          </a:p>
          <a:p>
            <a:pPr marL="0" lvl="0" indent="0" algn="l" rtl="0">
              <a:spcBef>
                <a:spcPts val="0"/>
              </a:spcBef>
              <a:spcAft>
                <a:spcPts val="0"/>
              </a:spcAft>
              <a:buNone/>
            </a:pPr>
            <a:r>
              <a:rPr lang="iw" i="1"/>
              <a:t>We can see two relevant points here:</a:t>
            </a:r>
            <a:br>
              <a:rPr lang="iw" i="1"/>
            </a:br>
            <a:r>
              <a:rPr lang="iw" i="1"/>
              <a:t>1. IoU for the match of ‘item1’ in both frame is higher than the matching IoU of ‘item3’ in both frames.</a:t>
            </a:r>
            <a:endParaRPr i="1"/>
          </a:p>
          <a:p>
            <a:pPr marL="0" lvl="0" indent="0" algn="l" rtl="0">
              <a:spcBef>
                <a:spcPts val="0"/>
              </a:spcBef>
              <a:spcAft>
                <a:spcPts val="0"/>
              </a:spcAft>
              <a:buNone/>
            </a:pPr>
            <a:r>
              <a:rPr lang="iw" i="1">
                <a:solidFill>
                  <a:schemeClr val="dk1"/>
                </a:solidFill>
              </a:rPr>
              <a:t>2. Detection of ‘item1’ is overlaps with ground truth of ‘item3’ and ‘item1’ - </a:t>
            </a:r>
            <a:r>
              <a:rPr lang="iw" i="1"/>
              <a:t>IoU of overlap with ‘item1’ is higher than the one with ‘item3’, hence it’s a better match.</a:t>
            </a:r>
            <a:endParaRPr i="1"/>
          </a:p>
        </p:txBody>
      </p:sp>
      <p:pic>
        <p:nvPicPr>
          <p:cNvPr id="77" name="Google Shape;77;p16"/>
          <p:cNvPicPr preferRelativeResize="0"/>
          <p:nvPr/>
        </p:nvPicPr>
        <p:blipFill>
          <a:blip r:embed="rId4">
            <a:alphaModFix/>
          </a:blip>
          <a:stretch>
            <a:fillRect/>
          </a:stretch>
        </p:blipFill>
        <p:spPr>
          <a:xfrm>
            <a:off x="4143825" y="1820825"/>
            <a:ext cx="4688476" cy="29921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ctrTitle"/>
          </p:nvPr>
        </p:nvSpPr>
        <p:spPr>
          <a:xfrm>
            <a:off x="201550" y="443400"/>
            <a:ext cx="8690700" cy="54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iw" sz="2100" b="1"/>
              <a:t>Strengths and Weaknesses</a:t>
            </a:r>
            <a:endParaRPr sz="2100" b="1"/>
          </a:p>
        </p:txBody>
      </p:sp>
      <p:sp>
        <p:nvSpPr>
          <p:cNvPr id="83" name="Google Shape;83;p17"/>
          <p:cNvSpPr txBox="1">
            <a:spLocks noGrp="1"/>
          </p:cNvSpPr>
          <p:nvPr>
            <p:ph type="subTitle" idx="1"/>
          </p:nvPr>
        </p:nvSpPr>
        <p:spPr>
          <a:xfrm>
            <a:off x="311700" y="991650"/>
            <a:ext cx="8520600" cy="37257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AutoNum type="arabicPeriod"/>
            </a:pPr>
            <a:r>
              <a:rPr lang="iw" sz="1500" i="1"/>
              <a:t>As we can see in minute 00:21, the model could not detect properly the Tractor - the prediction rate or IoU in this case is not high enough to classified the object. </a:t>
            </a:r>
            <a:br>
              <a:rPr lang="iw" sz="1500" i="1"/>
            </a:br>
            <a:r>
              <a:rPr lang="iw" sz="1500" i="1"/>
              <a:t>The reason can be related to the mount of data collected on this type of vehicle so far and the angle the track is facing related to the camera.</a:t>
            </a:r>
            <a:endParaRPr sz="1500" i="1"/>
          </a:p>
          <a:p>
            <a:pPr marL="457200" lvl="0" indent="0" algn="l" rtl="0">
              <a:spcBef>
                <a:spcPts val="0"/>
              </a:spcBef>
              <a:spcAft>
                <a:spcPts val="0"/>
              </a:spcAft>
              <a:buNone/>
            </a:pPr>
            <a:r>
              <a:rPr lang="iw" sz="1500" i="1"/>
              <a:t>The rate of FPS and the amount of bounding box labeled in this case might confirm this assumption. More data is necessary in order to achieve a good match higher variety of angels while labeling the ground truth b.boxes might help making a progress. </a:t>
            </a:r>
            <a:endParaRPr sz="1500" i="1"/>
          </a:p>
          <a:p>
            <a:pPr marL="457200" lvl="0" indent="0" algn="l" rtl="0">
              <a:spcBef>
                <a:spcPts val="0"/>
              </a:spcBef>
              <a:spcAft>
                <a:spcPts val="0"/>
              </a:spcAft>
              <a:buNone/>
            </a:pPr>
            <a:endParaRPr sz="1500"/>
          </a:p>
        </p:txBody>
      </p:sp>
      <p:pic>
        <p:nvPicPr>
          <p:cNvPr id="84" name="Google Shape;84;p17"/>
          <p:cNvPicPr preferRelativeResize="0"/>
          <p:nvPr/>
        </p:nvPicPr>
        <p:blipFill>
          <a:blip r:embed="rId3">
            <a:alphaModFix/>
          </a:blip>
          <a:stretch>
            <a:fillRect/>
          </a:stretch>
        </p:blipFill>
        <p:spPr>
          <a:xfrm>
            <a:off x="4572000" y="2850625"/>
            <a:ext cx="4173552" cy="2156526"/>
          </a:xfrm>
          <a:prstGeom prst="rect">
            <a:avLst/>
          </a:prstGeom>
          <a:noFill/>
          <a:ln>
            <a:noFill/>
          </a:ln>
        </p:spPr>
      </p:pic>
      <p:pic>
        <p:nvPicPr>
          <p:cNvPr id="85" name="Google Shape;85;p17"/>
          <p:cNvPicPr preferRelativeResize="0"/>
          <p:nvPr/>
        </p:nvPicPr>
        <p:blipFill>
          <a:blip r:embed="rId4">
            <a:alphaModFix/>
          </a:blip>
          <a:stretch>
            <a:fillRect/>
          </a:stretch>
        </p:blipFill>
        <p:spPr>
          <a:xfrm>
            <a:off x="258900" y="2850625"/>
            <a:ext cx="4173552" cy="2156526"/>
          </a:xfrm>
          <a:prstGeom prst="rect">
            <a:avLst/>
          </a:prstGeom>
          <a:noFill/>
          <a:ln>
            <a:noFill/>
          </a:ln>
        </p:spPr>
      </p:pic>
      <p:sp>
        <p:nvSpPr>
          <p:cNvPr id="86" name="Google Shape;86;p17"/>
          <p:cNvSpPr txBox="1"/>
          <p:nvPr/>
        </p:nvSpPr>
        <p:spPr>
          <a:xfrm>
            <a:off x="0" y="40300"/>
            <a:ext cx="8962200" cy="369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w" sz="1200" b="1" i="1">
                <a:solidFill>
                  <a:srgbClr val="4A4A4A"/>
                </a:solidFill>
                <a:highlight>
                  <a:schemeClr val="lt1"/>
                </a:highlight>
              </a:rPr>
              <a:t>At the next 2 slide we will see few examples that I focused while analysing the system’s performance in the clip</a:t>
            </a:r>
            <a:endParaRPr sz="1000" b="1" i="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iw" sz="2120" b="1"/>
              <a:t>Strengths and Weaknesses 2</a:t>
            </a:r>
            <a:endParaRPr sz="2120" b="1"/>
          </a:p>
        </p:txBody>
      </p:sp>
      <p:sp>
        <p:nvSpPr>
          <p:cNvPr id="92" name="Google Shape;92;p18"/>
          <p:cNvSpPr txBox="1">
            <a:spLocks noGrp="1"/>
          </p:cNvSpPr>
          <p:nvPr>
            <p:ph type="body" idx="1"/>
          </p:nvPr>
        </p:nvSpPr>
        <p:spPr>
          <a:xfrm>
            <a:off x="311700" y="1152475"/>
            <a:ext cx="8520600" cy="34164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p>
            <a:pPr marL="0" lvl="0" indent="0" algn="l" rtl="0">
              <a:spcBef>
                <a:spcPts val="0"/>
              </a:spcBef>
              <a:spcAft>
                <a:spcPts val="0"/>
              </a:spcAft>
              <a:buNone/>
            </a:pPr>
            <a:r>
              <a:rPr lang="iw" sz="1600" i="1"/>
              <a:t>2. In the next example It’s seems the system classify the vehicle as True Positive quiet close to the time the cars passing by each other. </a:t>
            </a:r>
            <a:br>
              <a:rPr lang="iw" sz="1600"/>
            </a:br>
            <a:br>
              <a:rPr lang="iw"/>
            </a:b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93" name="Google Shape;93;p18"/>
          <p:cNvPicPr preferRelativeResize="0"/>
          <p:nvPr/>
        </p:nvPicPr>
        <p:blipFill>
          <a:blip r:embed="rId3">
            <a:alphaModFix/>
          </a:blip>
          <a:stretch>
            <a:fillRect/>
          </a:stretch>
        </p:blipFill>
        <p:spPr>
          <a:xfrm>
            <a:off x="508150" y="2507250"/>
            <a:ext cx="4063848" cy="2499900"/>
          </a:xfrm>
          <a:prstGeom prst="rect">
            <a:avLst/>
          </a:prstGeom>
          <a:noFill/>
          <a:ln>
            <a:noFill/>
          </a:ln>
        </p:spPr>
      </p:pic>
      <p:pic>
        <p:nvPicPr>
          <p:cNvPr id="94" name="Google Shape;94;p18"/>
          <p:cNvPicPr preferRelativeResize="0"/>
          <p:nvPr/>
        </p:nvPicPr>
        <p:blipFill>
          <a:blip r:embed="rId4">
            <a:alphaModFix/>
          </a:blip>
          <a:stretch>
            <a:fillRect/>
          </a:stretch>
        </p:blipFill>
        <p:spPr>
          <a:xfrm>
            <a:off x="4935650" y="2507250"/>
            <a:ext cx="3896650" cy="2499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9"/>
          <p:cNvSpPr txBox="1">
            <a:spLocks noGrp="1"/>
          </p:cNvSpPr>
          <p:nvPr>
            <p:ph type="ctrTitle"/>
          </p:nvPr>
        </p:nvSpPr>
        <p:spPr>
          <a:xfrm>
            <a:off x="220100" y="485950"/>
            <a:ext cx="8520600" cy="5445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Clr>
                <a:schemeClr val="dk1"/>
              </a:buClr>
              <a:buSzPts val="990"/>
              <a:buFont typeface="Arial"/>
              <a:buNone/>
            </a:pPr>
            <a:r>
              <a:rPr lang="iw" sz="2100" b="1"/>
              <a:t>Strengths and Weaknesses 3</a:t>
            </a:r>
            <a:endParaRPr sz="2100" b="1"/>
          </a:p>
        </p:txBody>
      </p:sp>
      <p:sp>
        <p:nvSpPr>
          <p:cNvPr id="100" name="Google Shape;100;p19"/>
          <p:cNvSpPr txBox="1">
            <a:spLocks noGrp="1"/>
          </p:cNvSpPr>
          <p:nvPr>
            <p:ph type="subTitle" idx="1"/>
          </p:nvPr>
        </p:nvSpPr>
        <p:spPr>
          <a:xfrm>
            <a:off x="311700" y="1030450"/>
            <a:ext cx="8520600" cy="379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w" sz="1600" i="1"/>
              <a:t>3. One of substantial strength of the system as demonstrated is video, is the ability to detect fast and in high accuracy vehicles showing up perpendicular to the driver’s car position. For example the vehicle shown in the following picture stepping into intersection all of a sudden.</a:t>
            </a:r>
            <a:br>
              <a:rPr lang="iw" sz="1600" i="1"/>
            </a:br>
            <a:br>
              <a:rPr lang="iw" sz="1600" i="1"/>
            </a:br>
            <a:r>
              <a:rPr lang="iw" sz="1600" i="1"/>
              <a:t>There are probably much more strengths to count, I’ll leave them for next..</a:t>
            </a:r>
            <a:br>
              <a:rPr lang="iw" sz="1600" i="1"/>
            </a:br>
            <a:br>
              <a:rPr lang="iw" sz="1600" i="1"/>
            </a:br>
            <a:br>
              <a:rPr lang="iw" sz="1600" i="1"/>
            </a:br>
            <a:br>
              <a:rPr lang="iw" sz="1600" i="1"/>
            </a:br>
            <a:br>
              <a:rPr lang="iw" sz="1600" i="1"/>
            </a:br>
            <a:br>
              <a:rPr lang="iw" sz="1600" i="1"/>
            </a:br>
            <a:r>
              <a:rPr lang="iw" sz="1600" i="1"/>
              <a:t>Thank you,</a:t>
            </a:r>
            <a:br>
              <a:rPr lang="iw" sz="1600" i="1"/>
            </a:br>
            <a:r>
              <a:rPr lang="iw" sz="1600" i="1"/>
              <a:t>And Good luck</a:t>
            </a:r>
            <a:endParaRPr sz="1500"/>
          </a:p>
        </p:txBody>
      </p:sp>
      <p:pic>
        <p:nvPicPr>
          <p:cNvPr id="101" name="Google Shape;101;p19"/>
          <p:cNvPicPr preferRelativeResize="0"/>
          <p:nvPr/>
        </p:nvPicPr>
        <p:blipFill>
          <a:blip r:embed="rId3">
            <a:alphaModFix/>
          </a:blip>
          <a:stretch>
            <a:fillRect/>
          </a:stretch>
        </p:blipFill>
        <p:spPr>
          <a:xfrm>
            <a:off x="2652300" y="2628175"/>
            <a:ext cx="3656227" cy="23418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685</Words>
  <Application>Microsoft Office PowerPoint</Application>
  <PresentationFormat>‫הצגה על המסך (16:9)</PresentationFormat>
  <Paragraphs>28</Paragraphs>
  <Slides>7</Slides>
  <Notes>7</Notes>
  <HiddenSlides>0</HiddenSlides>
  <MMClips>0</MMClips>
  <ScaleCrop>false</ScaleCrop>
  <HeadingPairs>
    <vt:vector size="6" baseType="variant">
      <vt:variant>
        <vt:lpstr>גופנים בשימוש</vt:lpstr>
      </vt:variant>
      <vt:variant>
        <vt:i4>2</vt:i4>
      </vt:variant>
      <vt:variant>
        <vt:lpstr>ערכת נושא</vt:lpstr>
      </vt:variant>
      <vt:variant>
        <vt:i4>1</vt:i4>
      </vt:variant>
      <vt:variant>
        <vt:lpstr>כותרות שקופיות</vt:lpstr>
      </vt:variant>
      <vt:variant>
        <vt:i4>7</vt:i4>
      </vt:variant>
    </vt:vector>
  </HeadingPairs>
  <TitlesOfParts>
    <vt:vector size="10" baseType="lpstr">
      <vt:lpstr>Arial</vt:lpstr>
      <vt:lpstr>Open Sans</vt:lpstr>
      <vt:lpstr>Simple Light</vt:lpstr>
      <vt:lpstr>Cortica/LEAN.AI Product Engineer Candidate Home Assignment</vt:lpstr>
      <vt:lpstr> BBox - bounding box: A bounding box is an imaginary rectangle that serves as a point of reference for object detection and creates a collision box for that object. GT - Ground truth: Ground truth is information that is known to be real or true, provided by direct observation and measurement (i.e. empirical evidence) as opposed to information provided by inference. Detections - the system bounding boxes outputs.   IoU - Intersection over Union (IoU) - measures similarity between finite sample sets. comes to help us determine the precision or truth of the object detected.  </vt:lpstr>
      <vt:lpstr>Bounding Boxes and positioning precision</vt:lpstr>
      <vt:lpstr>מצגת של PowerPoint‏</vt:lpstr>
      <vt:lpstr>Strengths and Weaknesses</vt:lpstr>
      <vt:lpstr>Strengths and Weaknesses 2</vt:lpstr>
      <vt:lpstr>Strengths and Weaknesses 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Cortica/LEAN.AI Product Engineer Candidate Home Assignment</dc:title>
  <cp:lastModifiedBy>or perez</cp:lastModifiedBy>
  <cp:revision>1</cp:revision>
  <dcterms:modified xsi:type="dcterms:W3CDTF">2022-04-19T21:57:33Z</dcterms:modified>
</cp:coreProperties>
</file>